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3" r:id="rId3"/>
    <p:sldId id="263" r:id="rId4"/>
    <p:sldId id="258" r:id="rId5"/>
    <p:sldId id="259" r:id="rId6"/>
    <p:sldId id="260" r:id="rId7"/>
    <p:sldId id="261" r:id="rId8"/>
    <p:sldId id="268" r:id="rId9"/>
    <p:sldId id="280" r:id="rId10"/>
    <p:sldId id="279" r:id="rId11"/>
    <p:sldId id="274" r:id="rId12"/>
    <p:sldId id="275" r:id="rId13"/>
    <p:sldId id="278" r:id="rId14"/>
    <p:sldId id="276" r:id="rId15"/>
    <p:sldId id="257" r:id="rId16"/>
    <p:sldId id="282" r:id="rId17"/>
    <p:sldId id="277" r:id="rId18"/>
    <p:sldId id="283" r:id="rId19"/>
    <p:sldId id="284" r:id="rId20"/>
    <p:sldId id="285" r:id="rId21"/>
    <p:sldId id="286" r:id="rId22"/>
    <p:sldId id="287" r:id="rId23"/>
    <p:sldId id="290" r:id="rId24"/>
    <p:sldId id="291" r:id="rId25"/>
    <p:sldId id="292" r:id="rId26"/>
    <p:sldId id="289" r:id="rId27"/>
  </p:sldIdLst>
  <p:sldSz cx="12192000" cy="6858000"/>
  <p:notesSz cx="7104063" cy="10234613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David" panose="020E0502060401010101" pitchFamily="34" charset="-79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5256" autoAdjust="0"/>
  </p:normalViewPr>
  <p:slideViewPr>
    <p:cSldViewPr snapToGrid="0">
      <p:cViewPr varScale="1">
        <p:scale>
          <a:sx n="79" d="100"/>
          <a:sy n="79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46" tIns="96546" rIns="96546" bIns="96546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86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208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59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33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077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81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983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75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54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db11ffc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db11ffc8_0_1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edb11ffc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edb11ffc8_0_8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03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710408" y="4861446"/>
            <a:ext cx="5683250" cy="4605574"/>
          </a:xfrm>
          <a:prstGeom prst="rect">
            <a:avLst/>
          </a:prstGeom>
        </p:spPr>
        <p:txBody>
          <a:bodyPr spcFirstLastPara="1" wrap="square" lIns="96546" tIns="96546" rIns="96546" bIns="9654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28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127124" y="329307"/>
            <a:ext cx="5943668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9924392" y="134930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0" name="Google Shape;20;p2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602635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2714740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95" name="Google Shape;95;p12" descr="RedHashing.emf"/>
          <p:cNvPicPr preferRelativeResize="0"/>
          <p:nvPr/>
        </p:nvPicPr>
        <p:blipFill rotWithShape="1">
          <a:blip r:embed="rId2">
            <a:alphaModFix/>
          </a:blip>
          <a:srcRect l="-115" r="59214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marL="457200" lvl="0" indent="-228600" algn="l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34" name="Google Shape;34;p4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129166" y="2165621"/>
            <a:ext cx="4645152" cy="329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095606" y="2171769"/>
            <a:ext cx="4645152" cy="328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42" name="Google Shape;42;p5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129166" y="2974448"/>
            <a:ext cx="4645152" cy="249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094337" y="2173181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094337" y="2971669"/>
            <a:ext cx="4645152" cy="24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52" name="Google Shape;52;p6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58" name="Google Shape;58;p7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4723334" y="952578"/>
            <a:ext cx="6012470" cy="450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124291" y="3274754"/>
            <a:ext cx="3275013" cy="217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70" name="Google Shape;70;p9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128247" y="3053721"/>
            <a:ext cx="5846486" cy="209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125300" y="5469856"/>
            <a:ext cx="5849605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125300" y="318640"/>
            <a:ext cx="4877818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176794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81" name="Google Shape;81;p10" descr="RedHashing.emf"/>
          <p:cNvPicPr preferRelativeResize="0"/>
          <p:nvPr/>
        </p:nvPicPr>
        <p:blipFill rotWithShape="1">
          <a:blip r:embed="rId2">
            <a:alphaModFix/>
          </a:blip>
          <a:srcRect l="-115" t="474" r="48548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284620" y="-982581"/>
            <a:ext cx="3294576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88" name="Google Shape;88;p11" descr="RedHashing.emf"/>
          <p:cNvPicPr preferRelativeResize="0"/>
          <p:nvPr/>
        </p:nvPicPr>
        <p:blipFill rotWithShape="1">
          <a:blip r:embed="rId2">
            <a:alphaModFix/>
          </a:blip>
          <a:srcRect l="-115" r="15827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8;p1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5.xml"/><Relationship Id="rId3" Type="http://schemas.openxmlformats.org/officeDocument/2006/relationships/image" Target="../media/image21.png"/><Relationship Id="rId7" Type="http://schemas.openxmlformats.org/officeDocument/2006/relationships/slide" Target="slide20.xml"/><Relationship Id="rId12" Type="http://schemas.openxmlformats.org/officeDocument/2006/relationships/slide" Target="slide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23.xml"/><Relationship Id="rId5" Type="http://schemas.openxmlformats.org/officeDocument/2006/relationships/image" Target="../media/image22.png"/><Relationship Id="rId10" Type="http://schemas.openxmlformats.org/officeDocument/2006/relationships/slide" Target="slide26.xml"/><Relationship Id="rId4" Type="http://schemas.openxmlformats.org/officeDocument/2006/relationships/slide" Target="slide18.xml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>
            <a:off x="477369" y="916598"/>
            <a:ext cx="11236959" cy="365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lang="iw-IL" b="1" dirty="0"/>
              <a:t>Find a roommate</a:t>
            </a:r>
            <a:br>
              <a:rPr lang="en-US" b="1" dirty="0"/>
            </a:br>
            <a:r>
              <a:rPr lang="en-US" sz="2400" b="1" dirty="0" err="1"/>
              <a:t>Narkis</a:t>
            </a:r>
            <a:r>
              <a:rPr lang="en-US" sz="2400" b="1" dirty="0"/>
              <a:t> </a:t>
            </a:r>
            <a:r>
              <a:rPr lang="en-US" sz="2400" b="1" dirty="0" err="1"/>
              <a:t>Shallev</a:t>
            </a:r>
            <a:r>
              <a:rPr lang="en-US" sz="2400" b="1" dirty="0"/>
              <a:t> </a:t>
            </a:r>
            <a:r>
              <a:rPr lang="en-US" sz="2400" b="1" dirty="0" err="1"/>
              <a:t>Kremizi</a:t>
            </a:r>
            <a:r>
              <a:rPr lang="en-US" sz="2400" b="1" dirty="0"/>
              <a:t> &amp; Elad Israel</a:t>
            </a:r>
            <a:endParaRPr dirty="0"/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l="7964" t="7249" r="15828" b="37305"/>
          <a:stretch/>
        </p:blipFill>
        <p:spPr>
          <a:xfrm>
            <a:off x="2033170" y="4727388"/>
            <a:ext cx="8689158" cy="1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4">
            <a:alphaModFix/>
          </a:blip>
          <a:srcRect t="1538" b="-1538"/>
          <a:stretch/>
        </p:blipFill>
        <p:spPr>
          <a:xfrm>
            <a:off x="0" y="6130094"/>
            <a:ext cx="121920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צמתי החלטה משמעותיים וסקיצות מרכזיות לאורך התהליך 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(2)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B47E936-0E90-4A55-8643-0AD2047A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08" y="1620748"/>
            <a:ext cx="8116584" cy="42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צמתי החלטה משמעותיים וסקיצות מרכזיות לאורך התהליך 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E95B72F-9F2B-47BA-8419-3070DBC9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108" y="1536248"/>
            <a:ext cx="6287783" cy="44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צמתי החלטה משמעותיים וסקיצות מרכזיות לאורך התהליך 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(4)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6D9372F-79E0-4167-A51A-76CD010F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168" y="1509334"/>
            <a:ext cx="6255664" cy="44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צמתי החלטה משמעותיים וסקיצות מרכזיות לאורך התהליך 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(5)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94495F2-C587-46D3-AAA8-D7D01C38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7" y="2113998"/>
            <a:ext cx="7486436" cy="298653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9CB5974-8541-4A57-B0F4-43CA64E6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78" y="2113998"/>
            <a:ext cx="1362351" cy="298927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651250C-CFBF-47A5-9E42-716944917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934" y="2113998"/>
            <a:ext cx="1363586" cy="29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;p14">
            <a:extLst>
              <a:ext uri="{FF2B5EF4-FFF2-40B4-BE49-F238E27FC236}">
                <a16:creationId xmlns:a16="http://schemas.microsoft.com/office/drawing/2014/main" id="{4F0F4FB4-4936-402E-AE10-96E60B873B69}"/>
              </a:ext>
            </a:extLst>
          </p:cNvPr>
          <p:cNvSpPr txBox="1"/>
          <p:nvPr/>
        </p:nvSpPr>
        <p:spPr>
          <a:xfrm>
            <a:off x="-184933" y="830500"/>
            <a:ext cx="11718172" cy="550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תובנות ושינויים בעקבות מחקר משתמשים</a:t>
            </a:r>
            <a:endParaRPr lang="he-IL" sz="2700" b="1" u="sng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57200" algn="r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הגדלנו את הכתב.</a:t>
            </a:r>
          </a:p>
          <a:p>
            <a:pPr marL="457200" marR="0" lvl="0" indent="-457200" algn="r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entury Gothic"/>
              </a:rPr>
              <a:t>sort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:  - מחקנו את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time added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והסתפקנו ב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time updated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. 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  	  - שינינו את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partners’ number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ל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number of partners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והוספנו חץ עולה למיון מלמטה 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    	    למעלה וחץ יורד למיון מלמעלה למטה.</a:t>
            </a:r>
          </a:p>
          <a:p>
            <a:pPr marR="0" lvl="0" algn="r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  	  - לאחר לחיצה על אחת מהאופציות למיון דאגנו שתיבת המיון תיסגר אוטומטית.</a:t>
            </a:r>
          </a:p>
          <a:p>
            <a:pPr marL="342900" marR="0" lvl="0" indent="-342900" algn="r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הוספנו אייקון של טלפון ליד הכפתור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contact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.</a:t>
            </a:r>
          </a:p>
          <a:p>
            <a:pPr marL="342900" marR="0" lvl="0" indent="-342900" algn="r" rt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entury Gothic"/>
              </a:rPr>
              <a:t>filters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: - הוספנו הפרדה בין הפילטרים השונים ע"י קו או מסגרת.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	  - הגדלנו את ה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X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והוספנו אופציה לחזרה למסך הקודם ע"י לחיצה על המסך הדהוי שמאחורה.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	  - הבלטנו את הכותרות.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	  - הוספנו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check box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ליד ה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male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</a:t>
            </a:r>
            <a:r>
              <a:rPr lang="he-IL" sz="2000" dirty="0" err="1">
                <a:solidFill>
                  <a:schemeClr val="dk1"/>
                </a:solidFill>
                <a:latin typeface="Century Gothic"/>
              </a:rPr>
              <a:t>וה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female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.</a:t>
            </a:r>
          </a:p>
          <a:p>
            <a:pPr lvl="0" algn="r" rtl="1">
              <a:lnSpc>
                <a:spcPts val="3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     	  - שינינו את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properties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ל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other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כי לא היה ברור מה הוא אומר.</a:t>
            </a:r>
          </a:p>
          <a:p>
            <a:pPr lvl="0" algn="r" rtl="1">
              <a:lnSpc>
                <a:spcPct val="150000"/>
              </a:lnSpc>
            </a:pPr>
            <a:endParaRPr lang="he-IL" sz="2000" dirty="0">
              <a:solidFill>
                <a:schemeClr val="dk1"/>
              </a:solidFill>
              <a:latin typeface="Century Gothic"/>
            </a:endParaRPr>
          </a:p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he-IL" sz="2700" dirty="0">
              <a:solidFill>
                <a:schemeClr val="dk1"/>
              </a:solidFill>
              <a:latin typeface="Century Gothic"/>
            </a:endParaRPr>
          </a:p>
          <a:p>
            <a:pPr marL="457200" marR="0" lvl="0" indent="-4572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dk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256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/>
        </p:nvSpPr>
        <p:spPr>
          <a:xfrm>
            <a:off x="822895" y="779127"/>
            <a:ext cx="9999900" cy="496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תרחיש בדיקת משתמשים</a:t>
            </a:r>
            <a:endParaRPr lang="en-US" sz="2700" b="1" u="sng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r">
              <a:lnSpc>
                <a:spcPct val="150000"/>
              </a:lnSpc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אתה צריך לחפש שותפה לדירת שותפים.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כנס לאפליקציה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מיין את האופציות לפי גיל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סנן רק את האופציות שהן נשים וגרושות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דפדף בין האופציות לשותפים ובחר שותפה שמוצאת חן בעיניך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dk1"/>
                </a:solidFill>
                <a:latin typeface="Century Gothic"/>
              </a:rPr>
              <a:t>צור איתה קשר</a:t>
            </a:r>
            <a:endParaRPr lang="en-US" sz="2400" dirty="0">
              <a:solidFill>
                <a:schemeClr val="dk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7E86A3C-27ED-4354-B1E0-634CF064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7" y="-10160"/>
            <a:ext cx="11140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מסכים מרכזיים בגרסה האחרונה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5EDC4BE-CD9F-4CC7-BEAC-B2183E4C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7594" y="1564555"/>
            <a:ext cx="7176926" cy="4442396"/>
          </a:xfrm>
          <a:prstGeom prst="rect">
            <a:avLst/>
          </a:prstGeom>
        </p:spPr>
      </p:pic>
      <p:pic>
        <p:nvPicPr>
          <p:cNvPr id="1026" name="Picture 2" descr="Zoom In icon | Myiconfinder">
            <a:hlinkClick r:id="rId4" action="ppaction://hlinksldjump"/>
            <a:extLst>
              <a:ext uri="{FF2B5EF4-FFF2-40B4-BE49-F238E27FC236}">
                <a16:creationId xmlns:a16="http://schemas.microsoft.com/office/drawing/2014/main" id="{708C23C5-9629-46CE-896F-986C466F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70" y="3427459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Zoom In icon | Myiconfinder">
            <a:hlinkClick r:id="rId6" action="ppaction://hlinksldjump"/>
            <a:extLst>
              <a:ext uri="{FF2B5EF4-FFF2-40B4-BE49-F238E27FC236}">
                <a16:creationId xmlns:a16="http://schemas.microsoft.com/office/drawing/2014/main" id="{B04AF0E7-FF23-4170-B971-A97E04BD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51" y="3427458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Zoom In icon | Myiconfinder">
            <a:hlinkClick r:id="rId7" action="ppaction://hlinksldjump"/>
            <a:extLst>
              <a:ext uri="{FF2B5EF4-FFF2-40B4-BE49-F238E27FC236}">
                <a16:creationId xmlns:a16="http://schemas.microsoft.com/office/drawing/2014/main" id="{5DDCFF4D-CFED-4C9C-8292-73A78A70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82" y="3699723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Zoom In icon | Myiconfinder">
            <a:hlinkClick r:id="rId8" action="ppaction://hlinksldjump"/>
            <a:extLst>
              <a:ext uri="{FF2B5EF4-FFF2-40B4-BE49-F238E27FC236}">
                <a16:creationId xmlns:a16="http://schemas.microsoft.com/office/drawing/2014/main" id="{DC474329-9860-4130-BE2A-BFDA3A0E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63" y="3427457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Zoom In icon | Myiconfinder">
            <a:hlinkClick r:id="rId9" action="ppaction://hlinksldjump"/>
            <a:extLst>
              <a:ext uri="{FF2B5EF4-FFF2-40B4-BE49-F238E27FC236}">
                <a16:creationId xmlns:a16="http://schemas.microsoft.com/office/drawing/2014/main" id="{CA7C8CE7-1C3C-47EC-94E5-4EDC7AEC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44" y="3427456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Zoom In icon | Myiconfinder">
            <a:hlinkClick r:id="rId10" action="ppaction://hlinksldjump"/>
            <a:extLst>
              <a:ext uri="{FF2B5EF4-FFF2-40B4-BE49-F238E27FC236}">
                <a16:creationId xmlns:a16="http://schemas.microsoft.com/office/drawing/2014/main" id="{7B20BEA1-6285-4E45-BDD3-5966C519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50" y="5744960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Zoom In icon | Myiconfinder">
            <a:hlinkClick r:id="rId11" action="ppaction://hlinksldjump"/>
            <a:extLst>
              <a:ext uri="{FF2B5EF4-FFF2-40B4-BE49-F238E27FC236}">
                <a16:creationId xmlns:a16="http://schemas.microsoft.com/office/drawing/2014/main" id="{CD1B7982-AB39-40FA-877A-1D42F932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23" y="5744959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Zoom In icon | Myiconfinder">
            <a:hlinkClick r:id="rId12" action="ppaction://hlinksldjump"/>
            <a:extLst>
              <a:ext uri="{FF2B5EF4-FFF2-40B4-BE49-F238E27FC236}">
                <a16:creationId xmlns:a16="http://schemas.microsoft.com/office/drawing/2014/main" id="{4BC415F9-898F-4ADB-84CF-C5CF436B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43" y="5744959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Zoom In icon | Myiconfinder">
            <a:hlinkClick r:id="rId13" action="ppaction://hlinksldjump"/>
            <a:extLst>
              <a:ext uri="{FF2B5EF4-FFF2-40B4-BE49-F238E27FC236}">
                <a16:creationId xmlns:a16="http://schemas.microsoft.com/office/drawing/2014/main" id="{2089592C-2F03-4E06-8272-EDB466FC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94" y="5744959"/>
            <a:ext cx="450101" cy="4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1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5FA16D1-7663-4ADA-9435-15683555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pic>
        <p:nvPicPr>
          <p:cNvPr id="2050" name="Picture 2" descr="Zoom Out icon | Myiconfinder">
            <a:hlinkClick r:id="rId4" action="ppaction://hlinksldjump"/>
            <a:extLst>
              <a:ext uri="{FF2B5EF4-FFF2-40B4-BE49-F238E27FC236}">
                <a16:creationId xmlns:a16="http://schemas.microsoft.com/office/drawing/2014/main" id="{A8B4F783-EE5B-4CA2-A1EF-6018EB66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46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9740E36-7577-4A2C-B333-7D1EE2B9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4" action="ppaction://hlinksldjump"/>
            <a:extLst>
              <a:ext uri="{FF2B5EF4-FFF2-40B4-BE49-F238E27FC236}">
                <a16:creationId xmlns:a16="http://schemas.microsoft.com/office/drawing/2014/main" id="{9DCE0804-DB0F-4E5B-A223-7907593D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7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/>
        </p:nvSpPr>
        <p:spPr>
          <a:xfrm>
            <a:off x="771525" y="1066800"/>
            <a:ext cx="9999900" cy="3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7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ת</a:t>
            </a:r>
            <a:r>
              <a:rPr lang="iw-IL" sz="27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יאור העבודה</a:t>
            </a:r>
            <a:endParaRPr sz="2700" b="1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האפליקציה שלנו מסייעת לאנשים הגרים או רוצים לגור בדירת שותפים למצוא שותף</a:t>
            </a:r>
            <a:r>
              <a:rPr lang="he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7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Char char="●"/>
            </a:pPr>
            <a:r>
              <a:rPr lang="iw-IL" sz="27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הכנסה למאגר:</a:t>
            </a:r>
            <a:r>
              <a:rPr lang="he-IL" sz="27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משתמש יכול להכניס את עצמו לDB</a:t>
            </a:r>
            <a:r>
              <a:rPr lang="he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כאדם שמחפש להיכנס לדירת שותפים.</a:t>
            </a:r>
            <a:endParaRPr sz="27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Char char="●"/>
            </a:pPr>
            <a:r>
              <a:rPr lang="iw-IL" sz="27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חיפוש שותף:</a:t>
            </a:r>
            <a:r>
              <a:rPr lang="he-IL" sz="27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משתמש יכול לראות שותפים מהמאגר</a:t>
            </a:r>
            <a:r>
              <a:rPr lang="he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לס</a:t>
            </a:r>
            <a:r>
              <a:rPr lang="iw-IL" sz="2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נן ולמיין לפי הצורך וליצור עימם קשר.</a:t>
            </a:r>
            <a:endParaRPr sz="27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EB23A06-51CC-4AEA-999C-9BBC8DFA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44" y="0"/>
            <a:ext cx="2724311" cy="6858000"/>
          </a:xfrm>
          <a:prstGeom prst="rect">
            <a:avLst/>
          </a:prstGeom>
        </p:spPr>
      </p:pic>
      <p:pic>
        <p:nvPicPr>
          <p:cNvPr id="6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9BC781C9-F6A7-46C2-B343-5945F123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CE39F57-DDF9-48F9-85DD-A2BB77C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pic>
        <p:nvPicPr>
          <p:cNvPr id="6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27C0E823-00AC-494E-9095-E1529A5C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BECC462-AD31-4FAC-ACD5-E8206CCE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E5DBB254-E708-44BC-BFD2-6F510547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039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5BE0157-F898-45D2-A69A-76CF1864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22"/>
          <a:stretch/>
        </p:blipFill>
        <p:spPr>
          <a:xfrm>
            <a:off x="4512411" y="0"/>
            <a:ext cx="3166972" cy="6858000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672A7084-BF36-41B9-959C-43EB8E99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73996FF-A95A-4E2E-B663-61503811E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22"/>
          <a:stretch/>
        </p:blipFill>
        <p:spPr>
          <a:xfrm>
            <a:off x="4512619" y="0"/>
            <a:ext cx="3166971" cy="6858000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04556AF9-2DBA-4FA2-B51F-3C90F3D3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82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8362956-9AD3-42C9-951D-7FEDD1473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74"/>
          <a:stretch/>
        </p:blipFill>
        <p:spPr>
          <a:xfrm>
            <a:off x="4518890" y="0"/>
            <a:ext cx="3154219" cy="6842758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7CF4D5DE-B61B-4B17-A1CD-FC6EDADE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9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1A9F632-315F-48DC-9611-3DAB71AB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60" y="0"/>
            <a:ext cx="2589879" cy="6858000"/>
          </a:xfrm>
          <a:prstGeom prst="rect">
            <a:avLst/>
          </a:prstGeom>
        </p:spPr>
      </p:pic>
      <p:pic>
        <p:nvPicPr>
          <p:cNvPr id="5" name="Picture 2" descr="Zoom Out icon | Myiconfinder">
            <a:hlinkClick r:id="rId3" action="ppaction://hlinksldjump"/>
            <a:extLst>
              <a:ext uri="{FF2B5EF4-FFF2-40B4-BE49-F238E27FC236}">
                <a16:creationId xmlns:a16="http://schemas.microsoft.com/office/drawing/2014/main" id="{D8C67447-67A0-4D43-A708-F360858A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90" y="5086565"/>
            <a:ext cx="944366" cy="9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0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/>
        </p:nvSpPr>
        <p:spPr>
          <a:xfrm>
            <a:off x="1866900" y="1362076"/>
            <a:ext cx="9607345" cy="451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איריס לוי –</a:t>
            </a:r>
            <a:br>
              <a:rPr lang="en-US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מאפיין מרכזי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בת </a:t>
            </a:r>
            <a:r>
              <a:rPr lang="en-US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52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קלינאית תקשור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ת.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גרושה.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מסורתית.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לעיתים מתקשה בכל מה שקשור לטכנולוגיה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מאוד חברותית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br>
              <a:rPr lang="en-US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צורך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להרגיש קצת פחות לבד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דיר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 של 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עד 4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שותפים או שותפות 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אפשר גם מעורבב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</a:t>
            </a:r>
            <a:r>
              <a:rPr lang="he-IL" sz="17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בא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זור השרון וצפונה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שמירה על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כשרות ושבת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בדירה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שותף שקצת מבין בטכנולוגיה.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נעמה רוט – </a:t>
            </a:r>
            <a:br>
              <a:rPr lang="en-US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מאפיין מרכזי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בת 24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סטודנטית לתואר ראשון בפסיכולוגיה באוניברסיטת אריאל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דתיה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סובלת מהפרעות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קשב וריכוז.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צורך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עצמאות.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חברות לחיים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מחפשת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דיר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 של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שותפות דתיות באזור האוניברסיטה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התחשבות בנושא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שמירה על שקט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בזמן לימוד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שלפחות פעם בשבוע תהיה פעילות משותפת כלשהי בדירה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ארוחת ערב, ערב סרט וכד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ו'.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רונן כספי – 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מאפיין מרכזי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בן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31,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עובד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בהייטק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בתל אביב ובקרוב סטודנט לתואר שני במדעי המחשב באוניברסיטת תל 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אביב</a:t>
            </a:r>
            <a:r>
              <a:rPr lang="he-IL" sz="17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חילוני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נקי ומסודר.</a:t>
            </a:r>
            <a:endParaRPr sz="1700" dirty="0"/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iw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צור</a:t>
            </a:r>
            <a:r>
              <a:rPr lang="he-IL" sz="17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ך:</a:t>
            </a:r>
            <a:r>
              <a:rPr lang="he-IL" sz="1700" b="0" i="0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חיי חברה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(בילויים, חיי לילה).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דירת</a:t>
            </a:r>
            <a:r>
              <a:rPr lang="he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שותפים במרכז תל אביב</a:t>
            </a:r>
            <a:r>
              <a:rPr lang="he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שמירה על </a:t>
            </a:r>
            <a:r>
              <a:rPr lang="iw-IL" sz="17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דירה נקייה ומסודרת</a:t>
            </a:r>
            <a:r>
              <a:rPr lang="iw-IL" sz="17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1076325" y="723900"/>
            <a:ext cx="100393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700" b="1" u="sng" dirty="0">
                <a:solidFill>
                  <a:schemeClr val="dk1"/>
                </a:solidFill>
                <a:latin typeface="Century Gothic"/>
                <a:sym typeface="Times New Roman"/>
              </a:rPr>
              <a:t>פרסונות</a:t>
            </a:r>
            <a:endParaRPr sz="2700" b="1" u="sng" dirty="0">
              <a:solidFill>
                <a:schemeClr val="dk1"/>
              </a:solidFill>
              <a:latin typeface="Century Gothic"/>
              <a:sym typeface="Century Gothic"/>
            </a:endParaRPr>
          </a:p>
        </p:txBody>
      </p:sp>
      <p:sp>
        <p:nvSpPr>
          <p:cNvPr id="127" name="Google Shape;127;p17" title="צילום פנים מקצועי של גבר"/>
          <p:cNvSpPr/>
          <p:nvPr/>
        </p:nvSpPr>
        <p:spPr>
          <a:xfrm>
            <a:off x="342899" y="1362076"/>
            <a:ext cx="1371601" cy="128905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l="-24998" r="-24998"/>
            </a:stretch>
          </a:blipFill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7" title="צילום פנים מקצועי של גבר"/>
          <p:cNvSpPr/>
          <p:nvPr/>
        </p:nvSpPr>
        <p:spPr>
          <a:xfrm>
            <a:off x="342898" y="2968577"/>
            <a:ext cx="1371602" cy="1289051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l="4357" t="-8552" r="4188" b="-21662"/>
            </a:stretch>
          </a:blipFill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7" title="צילום פנים מקצועי של גבר"/>
          <p:cNvSpPr/>
          <p:nvPr/>
        </p:nvSpPr>
        <p:spPr>
          <a:xfrm>
            <a:off x="342898" y="4575080"/>
            <a:ext cx="1371602" cy="1289052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l="-35040" r="-11836"/>
            </a:stretch>
          </a:blipFill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024" y="976788"/>
            <a:ext cx="5655151" cy="5345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25" y="976788"/>
            <a:ext cx="5960175" cy="536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288" y="875900"/>
            <a:ext cx="6419425" cy="5475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/>
        </p:nvSpPr>
        <p:spPr>
          <a:xfrm>
            <a:off x="1076325" y="723900"/>
            <a:ext cx="100393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flow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076325" y="3358846"/>
            <a:ext cx="9695725" cy="815100"/>
            <a:chOff x="453900" y="1883175"/>
            <a:chExt cx="8236200" cy="815100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453900" y="1883175"/>
              <a:ext cx="1176600" cy="815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iw-IL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Entering the app</a:t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630500" y="2171925"/>
              <a:ext cx="1176600" cy="237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2807100" y="1883175"/>
              <a:ext cx="1176600" cy="815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iw-IL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Browse and filter</a:t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983700" y="2171925"/>
              <a:ext cx="1176600" cy="237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5160300" y="1883175"/>
              <a:ext cx="1176600" cy="815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iw-IL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a person</a:t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336900" y="2171925"/>
              <a:ext cx="1176600" cy="237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513500" y="1883175"/>
              <a:ext cx="1176600" cy="815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iw-IL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Contact</a:t>
              </a:r>
              <a:endPara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34;p17"/>
          <p:cNvSpPr txBox="1"/>
          <p:nvPr/>
        </p:nvSpPr>
        <p:spPr>
          <a:xfrm>
            <a:off x="428625" y="1493341"/>
            <a:ext cx="10410825" cy="149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"/>
              <a:buNone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באפליקציה שלנו יש שני task-flow</a:t>
            </a: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 </a:t>
            </a: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עיקריים: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"/>
              <a:buNone/>
            </a:pP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1. </a:t>
            </a: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הכנסת פרטים של אדם שמעוניין לגור בדירת שותפים למאגר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"/>
              <a:buNone/>
            </a:pP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2. </a:t>
            </a: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חיפוש שותף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"/>
              <a:buNone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בחרנו להדגים את הtask-flow</a:t>
            </a: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 </a:t>
            </a: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השני.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28625" y="4452645"/>
            <a:ext cx="10410825" cy="151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"/>
              <a:buNone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הסבר השלבים: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כניסה לאפליקציה.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דפדוף במאגר השותפים </a:t>
            </a: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(</a:t>
            </a: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מאגר מלא/מסונן/לפי קטגוריות</a:t>
            </a:r>
            <a:r>
              <a:rPr lang="he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)</a:t>
            </a:r>
            <a:endParaRPr dirty="0"/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בחירת שותף אופציונלי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iw-IL" sz="1800" dirty="0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יצירת קשר עם השותף</a:t>
            </a:r>
            <a:endParaRPr sz="1800" dirty="0">
              <a:solidFill>
                <a:schemeClr val="dk1"/>
              </a:solidFill>
              <a:latin typeface="David"/>
              <a:ea typeface="David"/>
              <a:cs typeface="David"/>
              <a:sym typeface="Davi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/>
        </p:nvSpPr>
        <p:spPr>
          <a:xfrm>
            <a:off x="1076325" y="723900"/>
            <a:ext cx="100393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Wireframe</a:t>
            </a:r>
            <a:endParaRPr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938" y="1493341"/>
            <a:ext cx="6794137" cy="5059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53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הדרך בה הממשק עונה לצורך והיכולות של הפרסונות</a:t>
            </a:r>
          </a:p>
          <a:p>
            <a:pPr lvl="0" algn="r">
              <a:lnSpc>
                <a:spcPct val="150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מבחינה עיצובית, היה לנו חשוב יותר להתאים את האפליקציה בעיקר לפרסונה איריס שהיא פחות מבינה בטכנולוגיה ועלולה להיות קצת יותר מבוגרת.</a:t>
            </a:r>
          </a:p>
          <a:p>
            <a:pPr lvl="0" algn="r">
              <a:lnSpc>
                <a:spcPct val="150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למשל,</a:t>
            </a:r>
          </a:p>
          <a:p>
            <a:pPr algn="r" rtl="1">
              <a:lnSpc>
                <a:spcPct val="150000"/>
              </a:lnSpc>
            </a:pPr>
            <a:r>
              <a:rPr lang="he-IL" sz="2000" b="1" dirty="0">
                <a:solidFill>
                  <a:schemeClr val="dk1"/>
                </a:solidFill>
                <a:latin typeface="Century Gothic"/>
              </a:rPr>
              <a:t>מניעת בלבול לחסרי ידע בטכנולוגיה: 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יצרנו מנגנונים פשוטים לבחירה, ב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sort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דאגנו שאחרי שלוחצים על מיון לפי משהו זה אוטומטית חוזר למסך הקודם...</a:t>
            </a:r>
          </a:p>
          <a:p>
            <a:pPr algn="r" rtl="1">
              <a:lnSpc>
                <a:spcPct val="150000"/>
              </a:lnSpc>
            </a:pPr>
            <a:r>
              <a:rPr lang="he-IL" sz="2000" b="1" dirty="0">
                <a:solidFill>
                  <a:schemeClr val="dk1"/>
                </a:solidFill>
                <a:latin typeface="Century Gothic"/>
              </a:rPr>
              <a:t>התאמה למבוגרים: 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הכתב מספיק גדול, הכפתור </a:t>
            </a:r>
            <a:r>
              <a:rPr lang="en-US" sz="2000" dirty="0">
                <a:solidFill>
                  <a:schemeClr val="dk1"/>
                </a:solidFill>
                <a:latin typeface="Century Gothic"/>
              </a:rPr>
              <a:t>contact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גדול ומודגש, הפילטרים מופרדים באופן ברור.</a:t>
            </a:r>
          </a:p>
          <a:p>
            <a:pPr algn="r" rtl="1">
              <a:lnSpc>
                <a:spcPct val="150000"/>
              </a:lnSpc>
            </a:pPr>
            <a:endParaRPr lang="he-IL" sz="2000" dirty="0">
              <a:solidFill>
                <a:schemeClr val="dk1"/>
              </a:solidFill>
              <a:latin typeface="Century Gothic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dk1"/>
                </a:solidFill>
                <a:latin typeface="Century Gothic"/>
              </a:rPr>
              <a:t>באופן כללי, דאגנו שתהליך החיפוש עצמו יהיה יחסית פשוט ומוכר מאפליקציות קודמות ויכיל </a:t>
            </a:r>
            <a:r>
              <a:rPr lang="he-IL" sz="2000" dirty="0" err="1">
                <a:solidFill>
                  <a:schemeClr val="dk1"/>
                </a:solidFill>
                <a:latin typeface="Century Gothic"/>
              </a:rPr>
              <a:t>פילטורים</a:t>
            </a:r>
            <a:r>
              <a:rPr lang="he-IL" sz="2000" dirty="0">
                <a:solidFill>
                  <a:schemeClr val="dk1"/>
                </a:solidFill>
                <a:latin typeface="Century Gothic"/>
              </a:rPr>
              <a:t> ומיונים רלוונטיים עבור כל אחת מהפרסונות.</a:t>
            </a:r>
          </a:p>
        </p:txBody>
      </p:sp>
    </p:spTree>
    <p:extLst>
      <p:ext uri="{BB962C8B-B14F-4D97-AF65-F5344CB8AC3E}">
        <p14:creationId xmlns:p14="http://schemas.microsoft.com/office/powerpoint/2010/main" val="18681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4">
            <a:extLst>
              <a:ext uri="{FF2B5EF4-FFF2-40B4-BE49-F238E27FC236}">
                <a16:creationId xmlns:a16="http://schemas.microsoft.com/office/drawing/2014/main" id="{9C5E4678-1752-4E51-BF31-E789B226B121}"/>
              </a:ext>
            </a:extLst>
          </p:cNvPr>
          <p:cNvSpPr txBox="1"/>
          <p:nvPr/>
        </p:nvSpPr>
        <p:spPr>
          <a:xfrm>
            <a:off x="400692" y="851049"/>
            <a:ext cx="10370733" cy="72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he-IL" sz="2700" b="1" u="sng" dirty="0">
                <a:solidFill>
                  <a:schemeClr val="dk1"/>
                </a:solidFill>
                <a:latin typeface="Century Gothic"/>
              </a:rPr>
              <a:t>צמתי החלטה משמעותיים וסקיצות מרכזיות לאורך התהליך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sym typeface="Century Gothic"/>
              </a:rPr>
              <a:t> </a:t>
            </a:r>
            <a:r>
              <a:rPr lang="he-IL" sz="2700" b="1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(1)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D2EDA7D-E8B6-4E73-8917-9D190E69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02" y="1571946"/>
            <a:ext cx="4628596" cy="44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8647"/>
      </p:ext>
    </p:extLst>
  </p:cSld>
  <p:clrMapOvr>
    <a:masterClrMapping/>
  </p:clrMapOvr>
</p:sld>
</file>

<file path=ppt/theme/theme1.xml><?xml version="1.0" encoding="utf-8"?>
<a:theme xmlns:a="http://schemas.openxmlformats.org/drawingml/2006/main" name="גלריה">
  <a:themeElements>
    <a:clrScheme name="גלריה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646</Words>
  <Application>Microsoft Office PowerPoint</Application>
  <PresentationFormat>מסך רחב</PresentationFormat>
  <Paragraphs>64</Paragraphs>
  <Slides>26</Slides>
  <Notes>19</Notes>
  <HiddenSlides>11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1" baseType="lpstr">
      <vt:lpstr>David</vt:lpstr>
      <vt:lpstr>Century Gothic</vt:lpstr>
      <vt:lpstr>Arial</vt:lpstr>
      <vt:lpstr>Times New Roman</vt:lpstr>
      <vt:lpstr>גלריה</vt:lpstr>
      <vt:lpstr>Find a roommate Narkis Shallev Kremizi &amp; Elad Israel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a roommate – user tests</dc:title>
  <dc:creator>User</dc:creator>
  <cp:lastModifiedBy>Elad</cp:lastModifiedBy>
  <cp:revision>50</cp:revision>
  <cp:lastPrinted>2021-01-06T18:58:34Z</cp:lastPrinted>
  <dcterms:modified xsi:type="dcterms:W3CDTF">2021-01-18T21:15:02Z</dcterms:modified>
</cp:coreProperties>
</file>